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9" r:id="rId2"/>
    <p:sldId id="272" r:id="rId3"/>
    <p:sldId id="282" r:id="rId4"/>
    <p:sldId id="280" r:id="rId5"/>
    <p:sldId id="274" r:id="rId6"/>
    <p:sldId id="281" r:id="rId7"/>
    <p:sldId id="278" r:id="rId8"/>
    <p:sldId id="275" r:id="rId9"/>
    <p:sldId id="277" r:id="rId10"/>
    <p:sldId id="262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Russo" initials="AR" lastIdx="0" clrIdx="0">
    <p:extLst>
      <p:ext uri="{19B8F6BF-5375-455C-9EA6-DF929625EA0E}">
        <p15:presenceInfo xmlns:p15="http://schemas.microsoft.com/office/powerpoint/2012/main" userId="9efbc40fc3a5d6ba" providerId="Windows Live"/>
      </p:ext>
    </p:extLst>
  </p:cmAuthor>
  <p:cmAuthor id="2" name="Andrea Russo" initials="AR [2]" lastIdx="1" clrIdx="1">
    <p:extLst>
      <p:ext uri="{19B8F6BF-5375-455C-9EA6-DF929625EA0E}">
        <p15:presenceInfo xmlns:p15="http://schemas.microsoft.com/office/powerpoint/2012/main" userId="Andrea Russ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2DD18-4AD1-4CBE-B3D4-99EDD0BECE5D}" v="1181" dt="2019-03-21T15:05:54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Russo" userId="9efbc40fc3a5d6ba" providerId="LiveId" clId="{2EE2DD18-4AD1-4CBE-B3D4-99EDD0BECE5D}"/>
    <pc:docChg chg="undo custSel addSld delSld modSld sldOrd">
      <pc:chgData name="Andrea Russo" userId="9efbc40fc3a5d6ba" providerId="LiveId" clId="{2EE2DD18-4AD1-4CBE-B3D4-99EDD0BECE5D}" dt="2019-03-21T15:05:54.998" v="1017"/>
      <pc:docMkLst>
        <pc:docMk/>
      </pc:docMkLst>
      <pc:sldChg chg="modSp add">
        <pc:chgData name="Andrea Russo" userId="9efbc40fc3a5d6ba" providerId="LiveId" clId="{2EE2DD18-4AD1-4CBE-B3D4-99EDD0BECE5D}" dt="2019-03-21T14:45:20.623" v="552" actId="20577"/>
        <pc:sldMkLst>
          <pc:docMk/>
          <pc:sldMk cId="4066950166" sldId="272"/>
        </pc:sldMkLst>
        <pc:spChg chg="mod">
          <ac:chgData name="Andrea Russo" userId="9efbc40fc3a5d6ba" providerId="LiveId" clId="{2EE2DD18-4AD1-4CBE-B3D4-99EDD0BECE5D}" dt="2019-03-21T14:45:20.623" v="552" actId="20577"/>
          <ac:spMkLst>
            <pc:docMk/>
            <pc:sldMk cId="4066950166" sldId="272"/>
            <ac:spMk id="7" creationId="{1F02C53F-0ED5-4247-AC80-01CE5EBF215D}"/>
          </ac:spMkLst>
        </pc:spChg>
      </pc:sldChg>
      <pc:sldChg chg="modSp add">
        <pc:chgData name="Andrea Russo" userId="9efbc40fc3a5d6ba" providerId="LiveId" clId="{2EE2DD18-4AD1-4CBE-B3D4-99EDD0BECE5D}" dt="2019-03-19T17:25:57.210" v="380" actId="20577"/>
        <pc:sldMkLst>
          <pc:docMk/>
          <pc:sldMk cId="1871216139" sldId="274"/>
        </pc:sldMkLst>
        <pc:spChg chg="mod">
          <ac:chgData name="Andrea Russo" userId="9efbc40fc3a5d6ba" providerId="LiveId" clId="{2EE2DD18-4AD1-4CBE-B3D4-99EDD0BECE5D}" dt="2019-03-19T17:25:57.210" v="380" actId="20577"/>
          <ac:spMkLst>
            <pc:docMk/>
            <pc:sldMk cId="1871216139" sldId="274"/>
            <ac:spMk id="6" creationId="{46FD500A-1628-4626-A4A7-531C9BF46630}"/>
          </ac:spMkLst>
        </pc:spChg>
        <pc:spChg chg="mod">
          <ac:chgData name="Andrea Russo" userId="9efbc40fc3a5d6ba" providerId="LiveId" clId="{2EE2DD18-4AD1-4CBE-B3D4-99EDD0BECE5D}" dt="2019-03-19T17:19:08.855" v="370" actId="20577"/>
          <ac:spMkLst>
            <pc:docMk/>
            <pc:sldMk cId="1871216139" sldId="274"/>
            <ac:spMk id="11" creationId="{5F4488EF-A239-4347-A9DC-ADA55605BA29}"/>
          </ac:spMkLst>
        </pc:spChg>
      </pc:sldChg>
      <pc:sldChg chg="add">
        <pc:chgData name="Andrea Russo" userId="9efbc40fc3a5d6ba" providerId="LiveId" clId="{2EE2DD18-4AD1-4CBE-B3D4-99EDD0BECE5D}" dt="2019-03-18T18:12:48.028" v="7"/>
        <pc:sldMkLst>
          <pc:docMk/>
          <pc:sldMk cId="2689254700" sldId="275"/>
        </pc:sldMkLst>
      </pc:sldChg>
      <pc:sldChg chg="add">
        <pc:chgData name="Andrea Russo" userId="9efbc40fc3a5d6ba" providerId="LiveId" clId="{2EE2DD18-4AD1-4CBE-B3D4-99EDD0BECE5D}" dt="2019-03-18T18:12:49.200" v="9"/>
        <pc:sldMkLst>
          <pc:docMk/>
          <pc:sldMk cId="929320341" sldId="277"/>
        </pc:sldMkLst>
      </pc:sldChg>
      <pc:sldChg chg="addSp delSp modSp">
        <pc:chgData name="Andrea Russo" userId="9efbc40fc3a5d6ba" providerId="LiveId" clId="{2EE2DD18-4AD1-4CBE-B3D4-99EDD0BECE5D}" dt="2019-03-21T14:50:05.838" v="621" actId="20577"/>
        <pc:sldMkLst>
          <pc:docMk/>
          <pc:sldMk cId="2006770614" sldId="278"/>
        </pc:sldMkLst>
        <pc:spChg chg="mod">
          <ac:chgData name="Andrea Russo" userId="9efbc40fc3a5d6ba" providerId="LiveId" clId="{2EE2DD18-4AD1-4CBE-B3D4-99EDD0BECE5D}" dt="2019-03-21T14:48:02.290" v="572" actId="1076"/>
          <ac:spMkLst>
            <pc:docMk/>
            <pc:sldMk cId="2006770614" sldId="278"/>
            <ac:spMk id="3" creationId="{FAEB3FA2-0962-419B-98F0-40E83B0EB67A}"/>
          </ac:spMkLst>
        </pc:spChg>
        <pc:spChg chg="mod">
          <ac:chgData name="Andrea Russo" userId="9efbc40fc3a5d6ba" providerId="LiveId" clId="{2EE2DD18-4AD1-4CBE-B3D4-99EDD0BECE5D}" dt="2019-03-21T14:47:23.910" v="560" actId="1076"/>
          <ac:spMkLst>
            <pc:docMk/>
            <pc:sldMk cId="2006770614" sldId="278"/>
            <ac:spMk id="4" creationId="{63A499BF-8E23-44BC-A76F-2768E2C03C37}"/>
          </ac:spMkLst>
        </pc:spChg>
        <pc:spChg chg="add del mod">
          <ac:chgData name="Andrea Russo" userId="9efbc40fc3a5d6ba" providerId="LiveId" clId="{2EE2DD18-4AD1-4CBE-B3D4-99EDD0BECE5D}" dt="2019-03-21T14:48:48.422" v="575" actId="767"/>
          <ac:spMkLst>
            <pc:docMk/>
            <pc:sldMk cId="2006770614" sldId="278"/>
            <ac:spMk id="5" creationId="{90DF8544-74AC-4616-94F0-92FF8643A0B2}"/>
          </ac:spMkLst>
        </pc:spChg>
        <pc:spChg chg="add mod">
          <ac:chgData name="Andrea Russo" userId="9efbc40fc3a5d6ba" providerId="LiveId" clId="{2EE2DD18-4AD1-4CBE-B3D4-99EDD0BECE5D}" dt="2019-03-21T14:50:05.838" v="621" actId="20577"/>
          <ac:spMkLst>
            <pc:docMk/>
            <pc:sldMk cId="2006770614" sldId="278"/>
            <ac:spMk id="6" creationId="{E4A62EC3-E1B4-4C84-BE00-13E4EDDA596C}"/>
          </ac:spMkLst>
        </pc:spChg>
        <pc:picChg chg="mod">
          <ac:chgData name="Andrea Russo" userId="9efbc40fc3a5d6ba" providerId="LiveId" clId="{2EE2DD18-4AD1-4CBE-B3D4-99EDD0BECE5D}" dt="2019-03-21T14:48:14.218" v="573" actId="14100"/>
          <ac:picMkLst>
            <pc:docMk/>
            <pc:sldMk cId="2006770614" sldId="278"/>
            <ac:picMk id="2" creationId="{99767E45-BABD-46A6-96CF-D0A4828A3DCB}"/>
          </ac:picMkLst>
        </pc:picChg>
      </pc:sldChg>
      <pc:sldChg chg="addSp delSp modSp modAnim">
        <pc:chgData name="Andrea Russo" userId="9efbc40fc3a5d6ba" providerId="LiveId" clId="{2EE2DD18-4AD1-4CBE-B3D4-99EDD0BECE5D}" dt="2019-03-21T15:05:54.998" v="1017"/>
        <pc:sldMkLst>
          <pc:docMk/>
          <pc:sldMk cId="590790597" sldId="280"/>
        </pc:sldMkLst>
        <pc:spChg chg="mod">
          <ac:chgData name="Andrea Russo" userId="9efbc40fc3a5d6ba" providerId="LiveId" clId="{2EE2DD18-4AD1-4CBE-B3D4-99EDD0BECE5D}" dt="2019-03-21T15:04:55.111" v="1015" actId="1076"/>
          <ac:spMkLst>
            <pc:docMk/>
            <pc:sldMk cId="590790597" sldId="280"/>
            <ac:spMk id="5" creationId="{C689D949-8DBD-4623-98BD-60490AD87D84}"/>
          </ac:spMkLst>
        </pc:spChg>
        <pc:spChg chg="mod">
          <ac:chgData name="Andrea Russo" userId="9efbc40fc3a5d6ba" providerId="LiveId" clId="{2EE2DD18-4AD1-4CBE-B3D4-99EDD0BECE5D}" dt="2019-03-21T15:05:43.126" v="1016" actId="1076"/>
          <ac:spMkLst>
            <pc:docMk/>
            <pc:sldMk cId="590790597" sldId="280"/>
            <ac:spMk id="10" creationId="{F783CD7F-A30B-4379-9EB8-D0BEFFD4FFAE}"/>
          </ac:spMkLst>
        </pc:spChg>
        <pc:picChg chg="add">
          <ac:chgData name="Andrea Russo" userId="9efbc40fc3a5d6ba" providerId="LiveId" clId="{2EE2DD18-4AD1-4CBE-B3D4-99EDD0BECE5D}" dt="2019-03-21T15:05:54.998" v="1017"/>
          <ac:picMkLst>
            <pc:docMk/>
            <pc:sldMk cId="590790597" sldId="280"/>
            <ac:picMk id="11" creationId="{86276B38-1713-4887-9B39-FD196B60CB32}"/>
          </ac:picMkLst>
        </pc:picChg>
        <pc:picChg chg="del">
          <ac:chgData name="Andrea Russo" userId="9efbc40fc3a5d6ba" providerId="LiveId" clId="{2EE2DD18-4AD1-4CBE-B3D4-99EDD0BECE5D}" dt="2019-03-21T14:56:39.778" v="622"/>
          <ac:picMkLst>
            <pc:docMk/>
            <pc:sldMk cId="590790597" sldId="280"/>
            <ac:picMk id="25" creationId="{66EB91A7-A9C5-4093-A074-C72168807467}"/>
          </ac:picMkLst>
        </pc:picChg>
      </pc:sldChg>
      <pc:sldChg chg="modSp">
        <pc:chgData name="Andrea Russo" userId="9efbc40fc3a5d6ba" providerId="LiveId" clId="{2EE2DD18-4AD1-4CBE-B3D4-99EDD0BECE5D}" dt="2019-03-21T14:45:41.283" v="556" actId="20577"/>
        <pc:sldMkLst>
          <pc:docMk/>
          <pc:sldMk cId="1362833361" sldId="281"/>
        </pc:sldMkLst>
        <pc:spChg chg="mod">
          <ac:chgData name="Andrea Russo" userId="9efbc40fc3a5d6ba" providerId="LiveId" clId="{2EE2DD18-4AD1-4CBE-B3D4-99EDD0BECE5D}" dt="2019-03-21T14:45:41.283" v="556" actId="20577"/>
          <ac:spMkLst>
            <pc:docMk/>
            <pc:sldMk cId="1362833361" sldId="281"/>
            <ac:spMk id="7" creationId="{A342BFDA-2F06-4D6B-BC93-50CC62B6C3A4}"/>
          </ac:spMkLst>
        </pc:spChg>
      </pc:sldChg>
    </pc:docChg>
  </pc:docChgLst>
  <pc:docChgLst>
    <pc:chgData userId="9efbc40fc3a5d6ba" providerId="LiveId" clId="{2EE2DD18-4AD1-4CBE-B3D4-99EDD0BECE5D}"/>
    <pc:docChg chg="undo custSel mod addSld delSld modSld sldOrd">
      <pc:chgData name="" userId="9efbc40fc3a5d6ba" providerId="LiveId" clId="{2EE2DD18-4AD1-4CBE-B3D4-99EDD0BECE5D}" dt="2019-03-13T18:38:26.394" v="161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'[Nuovo XLSX Worksheet.xlsx]Sheet1'!$P$7</c:f>
              <c:strCache>
                <c:ptCount val="1"/>
                <c:pt idx="0">
                  <c:v>Percentuale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82-4194-8EF5-828296EEC8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82-4194-8EF5-828296EEC8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82-4194-8EF5-828296EEC8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982-4194-8EF5-828296EEC8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982-4194-8EF5-828296EEC85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'[Nuovo XLSX Worksheet.xlsx]Sheet1'!$O$8:$O$12</c:f>
              <c:strCache>
                <c:ptCount val="5"/>
                <c:pt idx="0">
                  <c:v>&lt;39 ANNI</c:v>
                </c:pt>
                <c:pt idx="1">
                  <c:v>40-64 ANNI</c:v>
                </c:pt>
                <c:pt idx="2">
                  <c:v>65-74 ANNI</c:v>
                </c:pt>
                <c:pt idx="3">
                  <c:v>75-84 ANNI</c:v>
                </c:pt>
                <c:pt idx="4">
                  <c:v>&gt;85 ANNI</c:v>
                </c:pt>
              </c:strCache>
            </c:strRef>
          </c:cat>
          <c:val>
            <c:numRef>
              <c:f>'[Nuovo XLSX Worksheet.xlsx]Sheet1'!$P$8:$P$12</c:f>
              <c:numCache>
                <c:formatCode>0.00%</c:formatCode>
                <c:ptCount val="5"/>
                <c:pt idx="0">
                  <c:v>0.17</c:v>
                </c:pt>
                <c:pt idx="1">
                  <c:v>0.37</c:v>
                </c:pt>
                <c:pt idx="2">
                  <c:v>0.2</c:v>
                </c:pt>
                <c:pt idx="3">
                  <c:v>0.2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82-4194-8EF5-828296EEC85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817335716471022"/>
          <c:y val="0.45905734136174148"/>
          <c:w val="0.23728676553467626"/>
          <c:h val="0.3970616025937934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Prevalenza</a:t>
            </a:r>
            <a:r>
              <a:rPr lang="it-IT" baseline="0"/>
              <a:t> del genere durante le tre settimane di studio</a:t>
            </a:r>
            <a:endParaRPr lang="it-IT"/>
          </a:p>
        </c:rich>
      </c:tx>
      <c:layout>
        <c:manualLayout>
          <c:xMode val="edge"/>
          <c:yMode val="edge"/>
          <c:x val="9.2909172050404429E-2"/>
          <c:y val="4.13992962119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AB7-4604-96FC-269FEF0B959A}"/>
              </c:ext>
            </c:extLst>
          </c:dPt>
          <c:dPt>
            <c:idx val="1"/>
            <c:bubble3D val="0"/>
            <c:explosion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AB7-4604-96FC-269FEF0B959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'[Questionario Tesi copy.xlsx]04.02.19 Stimamiglio'!$D$365:$E$365</c:f>
              <c:strCache>
                <c:ptCount val="2"/>
                <c:pt idx="0">
                  <c:v>Maschi</c:v>
                </c:pt>
                <c:pt idx="1">
                  <c:v>Femmine</c:v>
                </c:pt>
              </c:strCache>
            </c:strRef>
          </c:cat>
          <c:val>
            <c:numRef>
              <c:f>'[Questionario Tesi copy.xlsx]04.02.19 Stimamiglio'!$D$366:$E$366</c:f>
              <c:numCache>
                <c:formatCode>General</c:formatCode>
                <c:ptCount val="2"/>
                <c:pt idx="0">
                  <c:v>152</c:v>
                </c:pt>
                <c:pt idx="1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B7-4604-96FC-269FEF0B959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441411848058854"/>
          <c:y val="0.75194478925428443"/>
          <c:w val="0.2135565109576027"/>
          <c:h val="0.1612176007410838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22T17:50:55.38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8A2BC-0A3F-44FC-A3D9-C5A147C1A535}" type="datetimeFigureOut">
              <a:rPr lang="it-IT" smtClean="0"/>
              <a:t>22/03/2019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3035D-5611-4802-8342-DEC940DE48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7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3035D-5611-4802-8342-DEC940DE48D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16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Uni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66" y="1328297"/>
            <a:ext cx="1082841" cy="142479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20453" y="118457"/>
            <a:ext cx="7900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  <a:latin typeface="Arial"/>
                <a:cs typeface="Arial"/>
              </a:rPr>
              <a:t>Università degli studi di Genova</a:t>
            </a:r>
            <a:br>
              <a:rPr lang="it-IT" sz="2800" dirty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lang="it-IT" sz="2000" dirty="0">
                <a:solidFill>
                  <a:schemeClr val="accent1"/>
                </a:solidFill>
                <a:latin typeface="Arial"/>
                <a:cs typeface="Arial"/>
              </a:rPr>
              <a:t>Scuola di scienze mediche e farmaceutiche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850105" y="2860855"/>
            <a:ext cx="4616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Corso di Laurea in Medicina e Chirurgia</a:t>
            </a:r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392947" y="3279922"/>
            <a:ext cx="7660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</a:rPr>
              <a:t>Il lavoro del MMG: analisi sull’attività del medico di famiglia in una AFT genovese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152316" y="5053271"/>
            <a:ext cx="4491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Relatori:  	</a:t>
            </a:r>
            <a:r>
              <a:rPr lang="it-IT" b="1" dirty="0"/>
              <a:t>Prof. Andrea Stimamiglio</a:t>
            </a:r>
          </a:p>
          <a:p>
            <a:r>
              <a:rPr lang="it-IT" b="1" dirty="0"/>
              <a:t>                      Dott. Andrea Carraro</a:t>
            </a:r>
          </a:p>
          <a:p>
            <a:r>
              <a:rPr lang="it-IT" dirty="0"/>
              <a:t>Candidato:  </a:t>
            </a:r>
            <a:r>
              <a:rPr lang="it-IT" b="1" dirty="0"/>
              <a:t>Andrea Russo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646737" y="6068933"/>
            <a:ext cx="277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A.A. 2018-2019</a:t>
            </a:r>
          </a:p>
        </p:txBody>
      </p:sp>
    </p:spTree>
    <p:extLst>
      <p:ext uri="{BB962C8B-B14F-4D97-AF65-F5344CB8AC3E}">
        <p14:creationId xmlns:p14="http://schemas.microsoft.com/office/powerpoint/2010/main" val="379152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A1B7DA26-1ED1-4D22-9C29-CB6F1FE2B9AF}"/>
              </a:ext>
            </a:extLst>
          </p:cNvPr>
          <p:cNvSpPr/>
          <p:nvPr/>
        </p:nvSpPr>
        <p:spPr>
          <a:xfrm>
            <a:off x="1866507" y="895545"/>
            <a:ext cx="9068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Grazie per l’attenzione!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6F28E83-4324-40A5-B859-FAA0D961E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497" y="2213990"/>
            <a:ext cx="6259005" cy="417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3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3E7075-5A1D-4BAC-A5CE-4A4EC32C9EC4}"/>
              </a:ext>
            </a:extLst>
          </p:cNvPr>
          <p:cNvSpPr txBox="1"/>
          <p:nvPr/>
        </p:nvSpPr>
        <p:spPr>
          <a:xfrm rot="10800000" flipV="1">
            <a:off x="460129" y="109851"/>
            <a:ext cx="518474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>
                <a:solidFill>
                  <a:schemeClr val="bg1"/>
                </a:solidFill>
              </a:rPr>
              <a:t>Premessa dello studio</a:t>
            </a:r>
          </a:p>
          <a:p>
            <a:endParaRPr lang="it-IT" dirty="0"/>
          </a:p>
          <a:p>
            <a:r>
              <a:rPr lang="it-IT" dirty="0"/>
              <a:t>Ricerca su </a:t>
            </a:r>
            <a:r>
              <a:rPr lang="it-IT" i="1" dirty="0" err="1"/>
              <a:t>PubMed</a:t>
            </a:r>
            <a:r>
              <a:rPr lang="it-IT" dirty="0"/>
              <a:t> di articoli relativi </a:t>
            </a:r>
          </a:p>
          <a:p>
            <a:r>
              <a:rPr lang="it-IT" dirty="0"/>
              <a:t>all’attività del MMG 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Filtro temporale: ultimi 5 anni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Area geografica: Italia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Le </a:t>
            </a:r>
            <a:r>
              <a:rPr lang="it-IT" i="1" dirty="0" err="1"/>
              <a:t>key</a:t>
            </a:r>
            <a:r>
              <a:rPr lang="it-IT" i="1" dirty="0"/>
              <a:t> words </a:t>
            </a:r>
            <a:r>
              <a:rPr lang="it-IT" dirty="0"/>
              <a:t>utilizzate:</a:t>
            </a:r>
          </a:p>
          <a:p>
            <a:r>
              <a:rPr lang="it-IT" dirty="0"/>
              <a:t>   </a:t>
            </a:r>
          </a:p>
          <a:p>
            <a:r>
              <a:rPr lang="it-IT" dirty="0"/>
              <a:t>     </a:t>
            </a:r>
            <a:r>
              <a:rPr lang="it-IT" i="1" dirty="0"/>
              <a:t>- General </a:t>
            </a:r>
            <a:r>
              <a:rPr lang="it-IT" i="1" dirty="0" err="1"/>
              <a:t>practitioner</a:t>
            </a:r>
            <a:endParaRPr lang="it-IT" i="1" dirty="0"/>
          </a:p>
          <a:p>
            <a:r>
              <a:rPr lang="it-IT" i="1" dirty="0"/>
              <a:t>     - </a:t>
            </a:r>
            <a:r>
              <a:rPr lang="it-IT" i="1" dirty="0" err="1"/>
              <a:t>Activities</a:t>
            </a:r>
            <a:endParaRPr lang="it-IT" i="1" dirty="0"/>
          </a:p>
          <a:p>
            <a:r>
              <a:rPr lang="it-IT" i="1" dirty="0"/>
              <a:t>     - Data</a:t>
            </a:r>
          </a:p>
          <a:p>
            <a:r>
              <a:rPr lang="it-IT" i="1" dirty="0">
                <a:solidFill>
                  <a:schemeClr val="bg1"/>
                </a:solidFill>
              </a:rPr>
              <a:t>     </a:t>
            </a:r>
            <a:r>
              <a:rPr lang="it-IT" i="1" dirty="0"/>
              <a:t>- Work</a:t>
            </a:r>
          </a:p>
          <a:p>
            <a:r>
              <a:rPr lang="it-IT" i="1" dirty="0"/>
              <a:t>     - General medicine</a:t>
            </a: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A1C540A0-7ED2-4995-B74C-F044A3DD11C4}"/>
              </a:ext>
            </a:extLst>
          </p:cNvPr>
          <p:cNvSpPr/>
          <p:nvPr/>
        </p:nvSpPr>
        <p:spPr>
          <a:xfrm>
            <a:off x="2321390" y="4899341"/>
            <a:ext cx="1143491" cy="609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DF36CE-146C-4DDA-9BB4-18FA6E59EF44}"/>
              </a:ext>
            </a:extLst>
          </p:cNvPr>
          <p:cNvSpPr txBox="1"/>
          <p:nvPr/>
        </p:nvSpPr>
        <p:spPr>
          <a:xfrm>
            <a:off x="141403" y="5558491"/>
            <a:ext cx="5503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Arial Rounded MT Bold" panose="020F0704030504030204" pitchFamily="34" charset="0"/>
              </a:rPr>
              <a:t>NESSUNO STUDIO ITALIANO SUI DATI RELATIVI ALL’ATTIVITA’ DEL MMG NEGLI ULTIMI 5 ANNI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1F02C53F-0ED5-4247-AC80-01CE5EBF215D}"/>
              </a:ext>
            </a:extLst>
          </p:cNvPr>
          <p:cNvSpPr/>
          <p:nvPr/>
        </p:nvSpPr>
        <p:spPr>
          <a:xfrm>
            <a:off x="6093900" y="1766830"/>
            <a:ext cx="5184742" cy="3324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Analisi dell’attività del MMG per esaminare il suo lavoro giornaliero in ambulatorio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A578934-2F40-4327-993C-86E5607BB1EB}"/>
              </a:ext>
            </a:extLst>
          </p:cNvPr>
          <p:cNvSpPr/>
          <p:nvPr/>
        </p:nvSpPr>
        <p:spPr>
          <a:xfrm>
            <a:off x="6547131" y="109851"/>
            <a:ext cx="5184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u="sng" dirty="0">
                <a:solidFill>
                  <a:schemeClr val="bg1"/>
                </a:solidFill>
              </a:rPr>
              <a:t>Obiettivo dello studio</a:t>
            </a:r>
          </a:p>
        </p:txBody>
      </p:sp>
    </p:spTree>
    <p:extLst>
      <p:ext uri="{BB962C8B-B14F-4D97-AF65-F5344CB8AC3E}">
        <p14:creationId xmlns:p14="http://schemas.microsoft.com/office/powerpoint/2010/main" val="406695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75272793-EFA6-4296-B42B-BE1CFB5ED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986" y="3163040"/>
            <a:ext cx="6918224" cy="369496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6230FD0-AF3C-46A9-868F-08B15AB4A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58" y="164688"/>
            <a:ext cx="5546556" cy="2814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13DAB9EE-EB56-42F3-A815-A0A3782E8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899" y="118923"/>
            <a:ext cx="4571610" cy="348876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9B5C3F42-57FA-470F-85D8-8C2CB00A9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58" y="3213411"/>
            <a:ext cx="5370639" cy="347990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E5D14972-6BE5-4CCE-B1E9-282C236690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5128" y="0"/>
            <a:ext cx="5541744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8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B2F7DC-E010-4D16-B761-89583438B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1134" y="1219151"/>
            <a:ext cx="4649787" cy="1352559"/>
          </a:xfrm>
        </p:spPr>
        <p:txBody>
          <a:bodyPr/>
          <a:lstStyle/>
          <a:p>
            <a:r>
              <a:rPr lang="it-IT" b="1" dirty="0"/>
              <a:t>Analisi generale sui dati informatizzati dei 21 MMG su 23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0483A1-1622-4FC4-8D6C-13A16D087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7199" y="3514961"/>
            <a:ext cx="4937655" cy="3022061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Numero accessi totali</a:t>
            </a:r>
          </a:p>
          <a:p>
            <a:r>
              <a:rPr lang="it-IT" b="1" dirty="0">
                <a:solidFill>
                  <a:schemeClr val="bg1"/>
                </a:solidFill>
              </a:rPr>
              <a:t>Numero farmaci prescritti</a:t>
            </a:r>
          </a:p>
          <a:p>
            <a:r>
              <a:rPr lang="it-IT" b="1" dirty="0">
                <a:solidFill>
                  <a:schemeClr val="bg1"/>
                </a:solidFill>
              </a:rPr>
              <a:t>Numero accertamenti richiesti</a:t>
            </a:r>
          </a:p>
          <a:p>
            <a:r>
              <a:rPr lang="it-IT" b="1" dirty="0">
                <a:solidFill>
                  <a:schemeClr val="bg1"/>
                </a:solidFill>
              </a:rPr>
              <a:t>Spesa per farmaci e per accertamenti</a:t>
            </a:r>
          </a:p>
          <a:p>
            <a:r>
              <a:rPr lang="it-IT" b="1" dirty="0">
                <a:solidFill>
                  <a:schemeClr val="bg1"/>
                </a:solidFill>
              </a:rPr>
              <a:t>Numero vaccini effettuati</a:t>
            </a:r>
          </a:p>
          <a:p>
            <a:r>
              <a:rPr lang="it-IT" b="1" dirty="0">
                <a:solidFill>
                  <a:schemeClr val="bg1"/>
                </a:solidFill>
              </a:rPr>
              <a:t>Numero misurazioni della PA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689D949-8DBD-4623-98BD-60490AD87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2273" y="1161861"/>
            <a:ext cx="4915279" cy="1849061"/>
          </a:xfrm>
        </p:spPr>
        <p:txBody>
          <a:bodyPr/>
          <a:lstStyle/>
          <a:p>
            <a:r>
              <a:rPr lang="it-IT" b="1" dirty="0"/>
              <a:t>I dati che emergono di impatto acquistano particolare rilievo se integrati dai motivi di visita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0118F55-25E8-436A-84E6-BEEDD4318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6886" y="4288246"/>
            <a:ext cx="4843980" cy="2331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chemeClr val="bg1"/>
                </a:solidFill>
              </a:rPr>
              <a:t>Analisi puntuale andando ad osservare una settimana di ambulatorio presso tre diversi MMG e inserendo i dati in un questionario dedicato, da me ideato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CEC17B2-B28A-4B64-AC24-81C90D59BE68}"/>
              </a:ext>
            </a:extLst>
          </p:cNvPr>
          <p:cNvSpPr/>
          <p:nvPr/>
        </p:nvSpPr>
        <p:spPr>
          <a:xfrm>
            <a:off x="1084511" y="320978"/>
            <a:ext cx="4383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u="sng" dirty="0">
                <a:solidFill>
                  <a:schemeClr val="bg1"/>
                </a:solidFill>
              </a:rPr>
              <a:t>Materiale e metodi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F783CD7F-A30B-4379-9EB8-D0BEFFD4FFAE}"/>
              </a:ext>
            </a:extLst>
          </p:cNvPr>
          <p:cNvSpPr/>
          <p:nvPr/>
        </p:nvSpPr>
        <p:spPr>
          <a:xfrm>
            <a:off x="8488938" y="3325349"/>
            <a:ext cx="659876" cy="648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circolare a sinistra 16">
            <a:extLst>
              <a:ext uri="{FF2B5EF4-FFF2-40B4-BE49-F238E27FC236}">
                <a16:creationId xmlns:a16="http://schemas.microsoft.com/office/drawing/2014/main" id="{DEE7F895-AF2A-4F70-B93E-C047B6E8535F}"/>
              </a:ext>
            </a:extLst>
          </p:cNvPr>
          <p:cNvSpPr/>
          <p:nvPr/>
        </p:nvSpPr>
        <p:spPr>
          <a:xfrm rot="7707915">
            <a:off x="4296926" y="4489048"/>
            <a:ext cx="1613520" cy="2405990"/>
          </a:xfrm>
          <a:prstGeom prst="curvedLeftArrow">
            <a:avLst>
              <a:gd name="adj1" fmla="val 25000"/>
              <a:gd name="adj2" fmla="val 49240"/>
              <a:gd name="adj3" fmla="val 4037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D87D2175-4A7A-4052-B25C-49AE20BBA1FC}"/>
              </a:ext>
            </a:extLst>
          </p:cNvPr>
          <p:cNvSpPr/>
          <p:nvPr/>
        </p:nvSpPr>
        <p:spPr>
          <a:xfrm>
            <a:off x="2941374" y="2698321"/>
            <a:ext cx="669303" cy="563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6276B38-1713-4887-9B39-FD196B60C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3999"/>
            <a:ext cx="12192000" cy="427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9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  <p:bldP spid="4" grpId="1" build="p"/>
      <p:bldP spid="5" grpId="0" build="p"/>
      <p:bldP spid="5" grpId="1" build="p"/>
      <p:bldP spid="6" grpId="0" build="p"/>
      <p:bldP spid="2" grpId="0"/>
      <p:bldP spid="10" grpId="0" animBg="1"/>
      <p:bldP spid="10" grpId="1" animBg="1"/>
      <p:bldP spid="17" grpId="0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AFCD363A-0678-4C7E-80D0-25FDDF1A2569}"/>
              </a:ext>
            </a:extLst>
          </p:cNvPr>
          <p:cNvSpPr/>
          <p:nvPr/>
        </p:nvSpPr>
        <p:spPr>
          <a:xfrm>
            <a:off x="2246707" y="5039366"/>
            <a:ext cx="1153216" cy="778261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F4488EF-A239-4347-A9DC-ADA55605BA29}"/>
              </a:ext>
            </a:extLst>
          </p:cNvPr>
          <p:cNvSpPr txBox="1"/>
          <p:nvPr/>
        </p:nvSpPr>
        <p:spPr>
          <a:xfrm>
            <a:off x="263937" y="5981333"/>
            <a:ext cx="504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Accessi medi per MMG nel 2018:</a:t>
            </a:r>
          </a:p>
          <a:p>
            <a:pPr algn="ctr"/>
            <a:r>
              <a:rPr lang="it-IT" b="1" dirty="0"/>
              <a:t>51,3 AL GIORNO</a:t>
            </a: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C0EF7152-F4FE-4677-88D0-98755569F874}"/>
              </a:ext>
            </a:extLst>
          </p:cNvPr>
          <p:cNvSpPr/>
          <p:nvPr/>
        </p:nvSpPr>
        <p:spPr>
          <a:xfrm>
            <a:off x="8376547" y="5004343"/>
            <a:ext cx="1153215" cy="813284"/>
          </a:xfrm>
          <a:prstGeom prst="downArrow">
            <a:avLst>
              <a:gd name="adj1" fmla="val 51635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06C002D-10E7-4EA8-82B9-BFFD3B1C2FD6}"/>
              </a:ext>
            </a:extLst>
          </p:cNvPr>
          <p:cNvSpPr txBox="1"/>
          <p:nvPr/>
        </p:nvSpPr>
        <p:spPr>
          <a:xfrm>
            <a:off x="5799182" y="5980044"/>
            <a:ext cx="630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Numero medio di visite per paziente in un anno: 9,4</a:t>
            </a:r>
          </a:p>
        </p:txBody>
      </p:sp>
      <p:sp>
        <p:nvSpPr>
          <p:cNvPr id="7" name="Stella a 32 punte 6">
            <a:extLst>
              <a:ext uri="{FF2B5EF4-FFF2-40B4-BE49-F238E27FC236}">
                <a16:creationId xmlns:a16="http://schemas.microsoft.com/office/drawing/2014/main" id="{F83EF37B-C474-4DC6-9551-C5E3A5EE78A9}"/>
              </a:ext>
            </a:extLst>
          </p:cNvPr>
          <p:cNvSpPr/>
          <p:nvPr/>
        </p:nvSpPr>
        <p:spPr>
          <a:xfrm>
            <a:off x="224659" y="1673843"/>
            <a:ext cx="5118755" cy="241097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Accessi totali AFT 22: </a:t>
            </a:r>
            <a:r>
              <a:rPr lang="it-IT" sz="2800" b="1" dirty="0"/>
              <a:t>259.766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A062127-E65E-4AF8-8405-815BA53EC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287" y="1146930"/>
            <a:ext cx="6279584" cy="359439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A31A2D-87FC-4C05-9AF9-4929840C8C2D}"/>
              </a:ext>
            </a:extLst>
          </p:cNvPr>
          <p:cNvSpPr txBox="1"/>
          <p:nvPr/>
        </p:nvSpPr>
        <p:spPr>
          <a:xfrm>
            <a:off x="590746" y="271311"/>
            <a:ext cx="5505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>
                <a:solidFill>
                  <a:schemeClr val="bg1"/>
                </a:solidFill>
                <a:latin typeface="+mj-lt"/>
              </a:rPr>
              <a:t>Risultati</a:t>
            </a:r>
          </a:p>
        </p:txBody>
      </p:sp>
    </p:spTree>
    <p:extLst>
      <p:ext uri="{BB962C8B-B14F-4D97-AF65-F5344CB8AC3E}">
        <p14:creationId xmlns:p14="http://schemas.microsoft.com/office/powerpoint/2010/main" val="1871216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5840FEE-B5FA-409F-8D95-C70A3AE41FF2}"/>
              </a:ext>
            </a:extLst>
          </p:cNvPr>
          <p:cNvSpPr/>
          <p:nvPr/>
        </p:nvSpPr>
        <p:spPr>
          <a:xfrm>
            <a:off x="201105" y="1175896"/>
            <a:ext cx="58948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 di farmaci prescritti in media in un anno da ogni MMG: 29.125</a:t>
            </a:r>
          </a:p>
          <a:p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 medio di farmaci prescritti per paziente in un anno: 22,2 </a:t>
            </a:r>
          </a:p>
          <a:p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Spesa media annua per paziente: 283 euro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B76504-2AF0-4598-B142-9A6D58A166AB}"/>
              </a:ext>
            </a:extLst>
          </p:cNvPr>
          <p:cNvSpPr txBox="1"/>
          <p:nvPr/>
        </p:nvSpPr>
        <p:spPr>
          <a:xfrm>
            <a:off x="6589337" y="1175896"/>
            <a:ext cx="540155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 di accertamenti prescritti in media in un anno da ogni MMG: 14.996</a:t>
            </a:r>
          </a:p>
          <a:p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 medio di accertamenti richiesti per paziente in un anno: 11,1 </a:t>
            </a:r>
          </a:p>
          <a:p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Spesa media annua per paziente: 125 euro </a:t>
            </a: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F5EF028-8BA7-4942-9D48-8E76159C5617}"/>
              </a:ext>
            </a:extLst>
          </p:cNvPr>
          <p:cNvSpPr/>
          <p:nvPr/>
        </p:nvSpPr>
        <p:spPr>
          <a:xfrm>
            <a:off x="504146" y="327425"/>
            <a:ext cx="166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b="1" u="sng" dirty="0">
                <a:solidFill>
                  <a:prstClr val="black"/>
                </a:solidFill>
              </a:rPr>
              <a:t>Risultati</a:t>
            </a:r>
          </a:p>
        </p:txBody>
      </p:sp>
    </p:spTree>
    <p:extLst>
      <p:ext uri="{BB962C8B-B14F-4D97-AF65-F5344CB8AC3E}">
        <p14:creationId xmlns:p14="http://schemas.microsoft.com/office/powerpoint/2010/main" val="136283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9767E45-BABD-46A6-96CF-D0A4828A3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9" y="898491"/>
            <a:ext cx="8248454" cy="436302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AEB3FA2-0962-419B-98F0-40E83B0EB67A}"/>
              </a:ext>
            </a:extLst>
          </p:cNvPr>
          <p:cNvSpPr txBox="1"/>
          <p:nvPr/>
        </p:nvSpPr>
        <p:spPr>
          <a:xfrm>
            <a:off x="0" y="5380672"/>
            <a:ext cx="11986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Non trascurabili sono: pratiche burocratiche (24%) </a:t>
            </a:r>
          </a:p>
          <a:p>
            <a:endParaRPr lang="it-IT" dirty="0"/>
          </a:p>
          <a:p>
            <a:r>
              <a:rPr lang="it-IT" b="1" dirty="0"/>
              <a:t>Infine, c’è ancora da considerare che un paziente non viene mai per un solo motivo, e che il numero di problemi presentati in ogni visita è in media di 2,1.</a:t>
            </a:r>
            <a:br>
              <a:rPr lang="it-IT" dirty="0"/>
            </a:b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A499BF-8E23-44BC-A76F-2768E2C03C37}"/>
              </a:ext>
            </a:extLst>
          </p:cNvPr>
          <p:cNvSpPr txBox="1"/>
          <p:nvPr/>
        </p:nvSpPr>
        <p:spPr>
          <a:xfrm>
            <a:off x="8328753" y="530449"/>
            <a:ext cx="38632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/>
          </a:p>
          <a:p>
            <a:r>
              <a:rPr lang="it-IT" sz="2000" b="1" dirty="0"/>
              <a:t>Tra i motivi clinici di più frequente riscontro, troviamo:</a:t>
            </a:r>
          </a:p>
          <a:p>
            <a:endParaRPr lang="it-IT" sz="2000" b="1" dirty="0"/>
          </a:p>
          <a:p>
            <a:r>
              <a:rPr lang="it-IT" sz="2000" b="1" dirty="0"/>
              <a:t>- patologie infettive (20%)  </a:t>
            </a:r>
          </a:p>
          <a:p>
            <a:r>
              <a:rPr lang="it-IT" sz="2000" b="1" dirty="0"/>
              <a:t>- ortopediche (15%) </a:t>
            </a:r>
          </a:p>
          <a:p>
            <a:r>
              <a:rPr lang="it-IT" sz="2000" b="1" dirty="0"/>
              <a:t>- gastroenterologiche (</a:t>
            </a:r>
            <a:r>
              <a:rPr lang="it-IT" dirty="0"/>
              <a:t>~</a:t>
            </a:r>
            <a:r>
              <a:rPr lang="it-IT" sz="2000" b="1" dirty="0"/>
              <a:t>10%) </a:t>
            </a:r>
          </a:p>
          <a:p>
            <a:r>
              <a:rPr lang="it-IT" sz="2000" b="1" dirty="0"/>
              <a:t>- cardiache (</a:t>
            </a:r>
            <a:r>
              <a:rPr lang="it-IT" dirty="0"/>
              <a:t>~</a:t>
            </a:r>
            <a:r>
              <a:rPr lang="it-IT" sz="2000" b="1" dirty="0"/>
              <a:t>10%)</a:t>
            </a:r>
          </a:p>
          <a:p>
            <a:r>
              <a:rPr lang="it-IT" sz="2000" b="1" dirty="0"/>
              <a:t>- urologiche (</a:t>
            </a:r>
            <a:r>
              <a:rPr lang="it-IT" dirty="0"/>
              <a:t>~</a:t>
            </a:r>
            <a:r>
              <a:rPr lang="it-IT" sz="2000" b="1" dirty="0"/>
              <a:t>10%)</a:t>
            </a:r>
          </a:p>
          <a:p>
            <a:r>
              <a:rPr lang="it-IT" sz="2000" b="1" dirty="0"/>
              <a:t>- endocrinologiche (</a:t>
            </a:r>
            <a:r>
              <a:rPr lang="it-IT" dirty="0"/>
              <a:t>~</a:t>
            </a:r>
            <a:r>
              <a:rPr lang="it-IT" sz="2000" b="1" dirty="0"/>
              <a:t>10%)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4A62EC3-E1B4-4C84-BE00-13E4EDDA596C}"/>
              </a:ext>
            </a:extLst>
          </p:cNvPr>
          <p:cNvSpPr txBox="1"/>
          <p:nvPr/>
        </p:nvSpPr>
        <p:spPr>
          <a:xfrm>
            <a:off x="80299" y="129695"/>
            <a:ext cx="8248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>
                <a:solidFill>
                  <a:schemeClr val="bg1"/>
                </a:solidFill>
              </a:rPr>
              <a:t>Risultati analisi puntuale</a:t>
            </a:r>
          </a:p>
        </p:txBody>
      </p:sp>
    </p:spTree>
    <p:extLst>
      <p:ext uri="{BB962C8B-B14F-4D97-AF65-F5344CB8AC3E}">
        <p14:creationId xmlns:p14="http://schemas.microsoft.com/office/powerpoint/2010/main" val="200677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646761D-4B1E-4E27-84D3-652803375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140" y="171214"/>
            <a:ext cx="6066046" cy="3578662"/>
          </a:xfrm>
          <a:prstGeom prst="rect">
            <a:avLst/>
          </a:prstGeom>
        </p:spPr>
      </p:pic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AB229009-1069-4E1A-A6AE-0E8DF57A9E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0750199"/>
              </p:ext>
            </p:extLst>
          </p:nvPr>
        </p:nvGraphicFramePr>
        <p:xfrm>
          <a:off x="148668" y="171214"/>
          <a:ext cx="3214292" cy="268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E88122E-0E4D-4D44-BEA2-4821D1B50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3937061"/>
              </p:ext>
            </p:extLst>
          </p:nvPr>
        </p:nvGraphicFramePr>
        <p:xfrm>
          <a:off x="148668" y="3860800"/>
          <a:ext cx="3214292" cy="28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9DB6E034-4EDF-4EA1-9E2A-3547079B7C8F}"/>
              </a:ext>
            </a:extLst>
          </p:cNvPr>
          <p:cNvSpPr txBox="1"/>
          <p:nvPr/>
        </p:nvSpPr>
        <p:spPr>
          <a:xfrm>
            <a:off x="3472102" y="1314214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Età media: 58,6 anni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138B12-36C4-4C1C-960E-2A5D20541A00}"/>
              </a:ext>
            </a:extLst>
          </p:cNvPr>
          <p:cNvSpPr txBox="1"/>
          <p:nvPr/>
        </p:nvSpPr>
        <p:spPr>
          <a:xfrm>
            <a:off x="5996140" y="3997462"/>
            <a:ext cx="60660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/>
              <a:t>Richiesta farmaci per il 54,4% dei pazienti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/>
              <a:t>Prescrizione accertamenti per il 26,8% dei pazienti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/>
              <a:t>Richiesta di visita specialistica per il 14,4% dei pazienti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/>
              <a:t>Il 19,3% dei pazienti si recherà probabilmente in studio per controllo e il 10,5% lo farà di sicuro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A1C2765A-E0F5-432E-8078-EBB5431D6858}"/>
              </a:ext>
            </a:extLst>
          </p:cNvPr>
          <p:cNvSpPr/>
          <p:nvPr/>
        </p:nvSpPr>
        <p:spPr>
          <a:xfrm>
            <a:off x="2375555" y="1819373"/>
            <a:ext cx="878263" cy="480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254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67DC6346-C337-4990-80FC-4CF7B7E5C1AF}"/>
              </a:ext>
            </a:extLst>
          </p:cNvPr>
          <p:cNvSpPr/>
          <p:nvPr/>
        </p:nvSpPr>
        <p:spPr>
          <a:xfrm>
            <a:off x="411637" y="433633"/>
            <a:ext cx="11368726" cy="1206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>
                <a:latin typeface="+mj-lt"/>
              </a:rPr>
              <a:t>Conclusioni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36ED66-5A53-4473-B082-ED8A901097EB}"/>
              </a:ext>
            </a:extLst>
          </p:cNvPr>
          <p:cNvSpPr txBox="1"/>
          <p:nvPr/>
        </p:nvSpPr>
        <p:spPr>
          <a:xfrm>
            <a:off x="471340" y="2017336"/>
            <a:ext cx="1127445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/>
              <a:t>Ciascun MMG ha una media di 12.370 accessi all’anno, che equivalgono a  51,3 accessi al giorno.</a:t>
            </a:r>
          </a:p>
          <a:p>
            <a:endParaRPr lang="it-IT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/>
              <a:t>Ogni paziente si rivolge al MMG in media 9,4 volte all’anno.</a:t>
            </a:r>
          </a:p>
          <a:p>
            <a:endParaRPr lang="it-IT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/>
              <a:t>Dallo studio emerge che il medico di famiglia è primo interlocutore del paziente per problemi di salute molto diversi fra di loro, che variano dalle malattie infettive all’ortopedia, alla gastroenterologia, alla cardiologia, all’urologia.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/>
              <a:t>Quando il paziente si reca dal MMG, ci va per presentare almeno 2 problemi.</a:t>
            </a:r>
          </a:p>
          <a:p>
            <a:r>
              <a:rPr lang="it-IT" sz="2000" b="1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/>
              <a:t>Il medico ligure, che vive nella regione d’Italia che ha la più alta età media, dedica molto del suo lavoro alle persone anziane: nelle sale di attesa, la fascia di età più rappresentata è quella tra i 65 e gli 84 anni. 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93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27379d5b5b6826c51e266c6cccd899c199a"/>
</p:tagLst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1352</TotalTime>
  <Words>566</Words>
  <Application>Microsoft Office PowerPoint</Application>
  <PresentationFormat>Widescreen</PresentationFormat>
  <Paragraphs>91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Century Gothic</vt:lpstr>
      <vt:lpstr>Wingdings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“IL LAVORO DEL MMG: ANALISI SULL’ATTIVITA’ DEL MEDICO DI FAMIGLIA IN UNA AFT GENOVESE”</dc:title>
  <dc:creator>Andrea Russo</dc:creator>
  <cp:lastModifiedBy>Andrea Russo</cp:lastModifiedBy>
  <cp:revision>70</cp:revision>
  <dcterms:created xsi:type="dcterms:W3CDTF">2019-03-07T12:52:55Z</dcterms:created>
  <dcterms:modified xsi:type="dcterms:W3CDTF">2019-03-22T16:52:58Z</dcterms:modified>
</cp:coreProperties>
</file>